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5" r:id="rId5"/>
    <p:sldId id="339" r:id="rId6"/>
    <p:sldId id="340" r:id="rId7"/>
    <p:sldId id="341" r:id="rId8"/>
    <p:sldId id="342" r:id="rId9"/>
    <p:sldId id="343" r:id="rId10"/>
    <p:sldId id="344" r:id="rId11"/>
    <p:sldId id="345" r:id="rId12"/>
    <p:sldId id="346" r:id="rId13"/>
    <p:sldId id="347" r:id="rId14"/>
    <p:sldId id="348" r:id="rId15"/>
    <p:sldId id="349" r:id="rId16"/>
    <p:sldId id="357" r:id="rId17"/>
    <p:sldId id="35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5DE241-5257-4CF4-BB57-7719CA006CB5}">
          <p14:sldIdLst>
            <p14:sldId id="295"/>
            <p14:sldId id="339"/>
            <p14:sldId id="340"/>
            <p14:sldId id="341"/>
            <p14:sldId id="342"/>
            <p14:sldId id="343"/>
            <p14:sldId id="344"/>
            <p14:sldId id="345"/>
            <p14:sldId id="346"/>
            <p14:sldId id="347"/>
            <p14:sldId id="348"/>
            <p14:sldId id="349"/>
            <p14:sldId id="357"/>
            <p14:sldId id="3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63115" autoAdjust="0"/>
  </p:normalViewPr>
  <p:slideViewPr>
    <p:cSldViewPr>
      <p:cViewPr varScale="1">
        <p:scale>
          <a:sx n="72" d="100"/>
          <a:sy n="72" d="100"/>
        </p:scale>
        <p:origin x="268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BB70F-1796-4D81-973F-F50443A5AF04}" type="datetimeFigureOut">
              <a:rPr lang="en-GB" smtClean="0"/>
              <a:t>27/09/2017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6FDD3-76C5-4D17-AF0E-263E6251F5F5}" type="slidenum">
              <a:rPr lang="en-GB" smtClean="0"/>
              <a:t>‹#›</a:t>
            </a:fld>
            <a:endParaRPr lang="en-GB"/>
          </a:p>
        </p:txBody>
      </p:sp>
    </p:spTree>
    <p:extLst>
      <p:ext uri="{BB962C8B-B14F-4D97-AF65-F5344CB8AC3E}">
        <p14:creationId xmlns:p14="http://schemas.microsoft.com/office/powerpoint/2010/main" val="233614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8FAF4D-75FF-4B54-8C15-58E6B425343D}"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5612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8FAF4D-75FF-4B54-8C15-58E6B425343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33531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8FAF4D-75FF-4B54-8C15-58E6B425343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36130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8FAF4D-75FF-4B54-8C15-58E6B425343D}"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64512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7E7CBC-1609-4AA3-84A6-ADEA15E6646A}"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7074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8FAF4D-75FF-4B54-8C15-58E6B425343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280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8FAF4D-75FF-4B54-8C15-58E6B425343D}" type="slidenum">
              <a:rPr lang="en-GB" smtClean="0"/>
              <a:t>7</a:t>
            </a:fld>
            <a:endParaRPr lang="en-GB"/>
          </a:p>
        </p:txBody>
      </p:sp>
    </p:spTree>
    <p:extLst>
      <p:ext uri="{BB962C8B-B14F-4D97-AF65-F5344CB8AC3E}">
        <p14:creationId xmlns:p14="http://schemas.microsoft.com/office/powerpoint/2010/main" val="268314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E7CBC-1609-4AA3-84A6-ADEA15E6646A}" type="slidenum">
              <a:rPr lang="en-GB" smtClean="0"/>
              <a:t>8</a:t>
            </a:fld>
            <a:endParaRPr lang="en-GB"/>
          </a:p>
        </p:txBody>
      </p:sp>
    </p:spTree>
    <p:extLst>
      <p:ext uri="{BB962C8B-B14F-4D97-AF65-F5344CB8AC3E}">
        <p14:creationId xmlns:p14="http://schemas.microsoft.com/office/powerpoint/2010/main" val="324970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EB6FDD3-76C5-4D17-AF0E-263E6251F5F5}" type="slidenum">
              <a:rPr lang="en-GB" smtClean="0"/>
              <a:t>9</a:t>
            </a:fld>
            <a:endParaRPr lang="en-GB"/>
          </a:p>
        </p:txBody>
      </p:sp>
    </p:spTree>
    <p:extLst>
      <p:ext uri="{BB962C8B-B14F-4D97-AF65-F5344CB8AC3E}">
        <p14:creationId xmlns:p14="http://schemas.microsoft.com/office/powerpoint/2010/main" val="99258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B6FDD3-76C5-4D17-AF0E-263E6251F5F5}" type="slidenum">
              <a:rPr lang="en-GB" smtClean="0"/>
              <a:t>10</a:t>
            </a:fld>
            <a:endParaRPr lang="en-GB"/>
          </a:p>
        </p:txBody>
      </p:sp>
    </p:spTree>
    <p:extLst>
      <p:ext uri="{BB962C8B-B14F-4D97-AF65-F5344CB8AC3E}">
        <p14:creationId xmlns:p14="http://schemas.microsoft.com/office/powerpoint/2010/main" val="30133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Biggest celebration</a:t>
            </a:r>
            <a:r>
              <a:rPr lang="en-GB" baseline="0" dirty="0"/>
              <a:t> of the year.</a:t>
            </a:r>
          </a:p>
          <a:p>
            <a:r>
              <a:rPr lang="en-GB" baseline="0" dirty="0"/>
              <a:t>Announcement of the rate, all employers have asap and until May as a deadline to implement this directly &amp; in supply chains</a:t>
            </a:r>
          </a:p>
          <a:p>
            <a:r>
              <a:rPr lang="en-GB" baseline="0" dirty="0"/>
              <a:t>Living Wage Week Steering Group of key employers organise how to use their resources, contacts and networks ahead of the week to galvanise the network and examples are shown above with promotion on bus stops, Piccadilly circus and FT.</a:t>
            </a:r>
          </a:p>
          <a:p>
            <a:r>
              <a:rPr lang="en-GB" baseline="0" dirty="0"/>
              <a:t>This year we are focusing on promoting the logo publicly and encouraging employers to hold events (not just to award / celebrate the employers that pay it). We’re calling out to organisations to use it as a recruitment week to share their knowledge to their shared building, local community, business community, supply chain or industry. Lots of our employers proactively organise business breakfasts, write blogs or publish articles as leaders in their area.</a:t>
            </a:r>
          </a:p>
          <a:p>
            <a:r>
              <a:rPr lang="en-GB" baseline="0" dirty="0"/>
              <a:t>We support all of our employers with digital media packs and resources to help amplify the messages at the time.</a:t>
            </a:r>
          </a:p>
          <a:p>
            <a:r>
              <a:rPr lang="en-GB" baseline="0" dirty="0"/>
              <a:t>We look to employers and employee testimony for UK wide media support throughout the week!</a:t>
            </a:r>
            <a:endParaRPr lang="en-GB" dirty="0"/>
          </a:p>
        </p:txBody>
      </p:sp>
      <p:sp>
        <p:nvSpPr>
          <p:cNvPr id="4" name="Slide Number Placeholder 3"/>
          <p:cNvSpPr>
            <a:spLocks noGrp="1"/>
          </p:cNvSpPr>
          <p:nvPr>
            <p:ph type="sldNum" sz="quarter" idx="10"/>
          </p:nvPr>
        </p:nvSpPr>
        <p:spPr/>
        <p:txBody>
          <a:bodyPr/>
          <a:lstStyle/>
          <a:p>
            <a:fld id="{2EB6FDD3-76C5-4D17-AF0E-263E6251F5F5}" type="slidenum">
              <a:rPr lang="en-GB" smtClean="0"/>
              <a:t>11</a:t>
            </a:fld>
            <a:endParaRPr lang="en-GB"/>
          </a:p>
        </p:txBody>
      </p:sp>
    </p:spTree>
    <p:extLst>
      <p:ext uri="{BB962C8B-B14F-4D97-AF65-F5344CB8AC3E}">
        <p14:creationId xmlns:p14="http://schemas.microsoft.com/office/powerpoint/2010/main" val="404158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83B9BB-13DC-4CDA-8CE2-16B7FB0E7BCC}"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270913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83B9BB-13DC-4CDA-8CE2-16B7FB0E7BCC}"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75684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83B9BB-13DC-4CDA-8CE2-16B7FB0E7BCC}"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212833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83B9BB-13DC-4CDA-8CE2-16B7FB0E7BCC}"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19472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3B9BB-13DC-4CDA-8CE2-16B7FB0E7BCC}"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166244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83B9BB-13DC-4CDA-8CE2-16B7FB0E7BCC}"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413492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83B9BB-13DC-4CDA-8CE2-16B7FB0E7BCC}"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179205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83B9BB-13DC-4CDA-8CE2-16B7FB0E7BCC}" type="datetimeFigureOut">
              <a:rPr lang="en-GB" smtClean="0"/>
              <a:t>27/09/2017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59307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3B9BB-13DC-4CDA-8CE2-16B7FB0E7BCC}" type="datetimeFigureOut">
              <a:rPr lang="en-GB" smtClean="0"/>
              <a:t>27/09/2017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39350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3B9BB-13DC-4CDA-8CE2-16B7FB0E7BCC}"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5510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3B9BB-13DC-4CDA-8CE2-16B7FB0E7BCC}"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07DAC-2082-408D-ADBD-E43A08C9A3AF}" type="slidenum">
              <a:rPr lang="en-GB" smtClean="0"/>
              <a:t>‹#›</a:t>
            </a:fld>
            <a:endParaRPr lang="en-GB"/>
          </a:p>
        </p:txBody>
      </p:sp>
    </p:spTree>
    <p:extLst>
      <p:ext uri="{BB962C8B-B14F-4D97-AF65-F5344CB8AC3E}">
        <p14:creationId xmlns:p14="http://schemas.microsoft.com/office/powerpoint/2010/main" val="1398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3B9BB-13DC-4CDA-8CE2-16B7FB0E7BCC}" type="datetimeFigureOut">
              <a:rPr lang="en-GB" smtClean="0"/>
              <a:t>27/09/2017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07DAC-2082-408D-ADBD-E43A08C9A3AF}" type="slidenum">
              <a:rPr lang="en-GB" smtClean="0"/>
              <a:t>‹#›</a:t>
            </a:fld>
            <a:endParaRPr lang="en-GB"/>
          </a:p>
        </p:txBody>
      </p:sp>
    </p:spTree>
    <p:extLst>
      <p:ext uri="{BB962C8B-B14F-4D97-AF65-F5344CB8AC3E}">
        <p14:creationId xmlns:p14="http://schemas.microsoft.com/office/powerpoint/2010/main" val="123136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name.surname@livingwage.org.uk"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3.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268760"/>
            <a:ext cx="3523857" cy="2783847"/>
          </a:xfrm>
          <a:prstGeom prst="rect">
            <a:avLst/>
          </a:prstGeom>
        </p:spPr>
      </p:pic>
      <p:sp>
        <p:nvSpPr>
          <p:cNvPr id="5" name="TextBox 4"/>
          <p:cNvSpPr txBox="1"/>
          <p:nvPr/>
        </p:nvSpPr>
        <p:spPr>
          <a:xfrm>
            <a:off x="2627784" y="4653136"/>
            <a:ext cx="4464496" cy="1384995"/>
          </a:xfrm>
          <a:prstGeom prst="rect">
            <a:avLst/>
          </a:prstGeom>
          <a:noFill/>
        </p:spPr>
        <p:txBody>
          <a:bodyPr wrap="square" rtlCol="0">
            <a:spAutoFit/>
          </a:bodyPr>
          <a:lstStyle/>
          <a:p>
            <a:pPr algn="ctr"/>
            <a:r>
              <a:rPr lang="en-GB" sz="2800" dirty="0"/>
              <a:t>Emma Kosmin</a:t>
            </a:r>
          </a:p>
          <a:p>
            <a:pPr algn="ctr"/>
            <a:r>
              <a:rPr lang="en-GB" sz="2800" dirty="0"/>
              <a:t>Programme Manager</a:t>
            </a:r>
          </a:p>
          <a:p>
            <a:pPr algn="ctr"/>
            <a:r>
              <a:rPr lang="en-GB" sz="2800" b="1" dirty="0"/>
              <a:t>Living Wage Foundation</a:t>
            </a:r>
          </a:p>
        </p:txBody>
      </p:sp>
    </p:spTree>
    <p:extLst>
      <p:ext uri="{BB962C8B-B14F-4D97-AF65-F5344CB8AC3E}">
        <p14:creationId xmlns:p14="http://schemas.microsoft.com/office/powerpoint/2010/main" val="291158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1165" y="691913"/>
            <a:ext cx="6120627" cy="646331"/>
          </a:xfrm>
          <a:prstGeom prst="rect">
            <a:avLst/>
          </a:prstGeom>
          <a:noFill/>
        </p:spPr>
        <p:txBody>
          <a:bodyPr wrap="square" rtlCol="0">
            <a:spAutoFit/>
          </a:bodyPr>
          <a:lstStyle/>
          <a:p>
            <a:r>
              <a:rPr lang="en-GB" sz="3600" b="1" dirty="0">
                <a:latin typeface="+mj-lt"/>
              </a:rPr>
              <a:t>Why Accreditation Matters</a:t>
            </a:r>
          </a:p>
        </p:txBody>
      </p:sp>
      <p:sp>
        <p:nvSpPr>
          <p:cNvPr id="7" name="TextBox 6"/>
          <p:cNvSpPr txBox="1"/>
          <p:nvPr/>
        </p:nvSpPr>
        <p:spPr>
          <a:xfrm>
            <a:off x="1355694" y="1440389"/>
            <a:ext cx="4959952" cy="523220"/>
          </a:xfrm>
          <a:prstGeom prst="rect">
            <a:avLst/>
          </a:prstGeom>
          <a:noFill/>
        </p:spPr>
        <p:txBody>
          <a:bodyPr wrap="square" rtlCol="0">
            <a:spAutoFit/>
          </a:bodyPr>
          <a:lstStyle/>
          <a:p>
            <a:r>
              <a:rPr lang="en-GB" sz="2400" dirty="0"/>
              <a:t>Long term </a:t>
            </a:r>
            <a:r>
              <a:rPr lang="en-GB" sz="2800" b="1" dirty="0">
                <a:solidFill>
                  <a:srgbClr val="00B0F0"/>
                </a:solidFill>
              </a:rPr>
              <a:t>commitment </a:t>
            </a:r>
            <a:r>
              <a:rPr lang="en-GB" sz="2400" dirty="0"/>
              <a:t>to the rates</a:t>
            </a:r>
            <a:endParaRPr lang="en-GB" sz="1600" dirty="0"/>
          </a:p>
        </p:txBody>
      </p:sp>
      <p:sp>
        <p:nvSpPr>
          <p:cNvPr id="8" name="TextBox 7"/>
          <p:cNvSpPr txBox="1"/>
          <p:nvPr/>
        </p:nvSpPr>
        <p:spPr>
          <a:xfrm>
            <a:off x="1355694" y="3120302"/>
            <a:ext cx="7627791" cy="1323439"/>
          </a:xfrm>
          <a:prstGeom prst="rect">
            <a:avLst/>
          </a:prstGeom>
          <a:noFill/>
        </p:spPr>
        <p:txBody>
          <a:bodyPr wrap="square" rtlCol="0">
            <a:spAutoFit/>
          </a:bodyPr>
          <a:lstStyle/>
          <a:p>
            <a:r>
              <a:rPr lang="en-GB" sz="2400" dirty="0"/>
              <a:t>They get the Employer Mark which gives consumers, users and clients a clear sign of their status as a </a:t>
            </a:r>
            <a:r>
              <a:rPr lang="en-GB" sz="2800" b="1" dirty="0">
                <a:solidFill>
                  <a:srgbClr val="00B0F0"/>
                </a:solidFill>
              </a:rPr>
              <a:t>responsible employer</a:t>
            </a:r>
            <a:endParaRPr lang="en-GB" b="1" dirty="0">
              <a:solidFill>
                <a:srgbClr val="00B0F0"/>
              </a:solidFill>
            </a:endParaRPr>
          </a:p>
        </p:txBody>
      </p:sp>
      <p:sp>
        <p:nvSpPr>
          <p:cNvPr id="9" name="TextBox 8"/>
          <p:cNvSpPr txBox="1"/>
          <p:nvPr/>
        </p:nvSpPr>
        <p:spPr>
          <a:xfrm>
            <a:off x="1355694" y="2065754"/>
            <a:ext cx="6567417" cy="892552"/>
          </a:xfrm>
          <a:prstGeom prst="rect">
            <a:avLst/>
          </a:prstGeom>
          <a:noFill/>
        </p:spPr>
        <p:txBody>
          <a:bodyPr wrap="square" rtlCol="0">
            <a:spAutoFit/>
          </a:bodyPr>
          <a:lstStyle/>
          <a:p>
            <a:r>
              <a:rPr lang="en-GB" sz="2400" dirty="0"/>
              <a:t>Accredited employers </a:t>
            </a:r>
            <a:r>
              <a:rPr lang="en-GB" sz="2800" b="1" dirty="0">
                <a:solidFill>
                  <a:srgbClr val="00B0F0"/>
                </a:solidFill>
              </a:rPr>
              <a:t>uprate</a:t>
            </a:r>
            <a:r>
              <a:rPr lang="en-GB" sz="2400" dirty="0"/>
              <a:t> each year, ensuring all workers will always earn the Living Wage </a:t>
            </a:r>
            <a:endParaRPr lang="en-GB" sz="1600" dirty="0"/>
          </a:p>
        </p:txBody>
      </p:sp>
      <p:sp>
        <p:nvSpPr>
          <p:cNvPr id="10" name="TextBox 9"/>
          <p:cNvSpPr txBox="1"/>
          <p:nvPr/>
        </p:nvSpPr>
        <p:spPr>
          <a:xfrm>
            <a:off x="1355694" y="4605737"/>
            <a:ext cx="6519463" cy="1261884"/>
          </a:xfrm>
          <a:prstGeom prst="rect">
            <a:avLst/>
          </a:prstGeom>
          <a:noFill/>
        </p:spPr>
        <p:txBody>
          <a:bodyPr wrap="square" rtlCol="0">
            <a:spAutoFit/>
          </a:bodyPr>
          <a:lstStyle/>
          <a:p>
            <a:r>
              <a:rPr lang="en-GB" sz="2400" dirty="0"/>
              <a:t>It builds our movement, demonstrates </a:t>
            </a:r>
            <a:r>
              <a:rPr lang="en-GB" sz="2800" b="1" dirty="0">
                <a:solidFill>
                  <a:srgbClr val="00B0F0"/>
                </a:solidFill>
              </a:rPr>
              <a:t>leadership</a:t>
            </a:r>
            <a:r>
              <a:rPr lang="en-GB" sz="2400" dirty="0"/>
              <a:t> and encourages other employers to get on board and sign up</a:t>
            </a:r>
            <a:endParaRPr lang="en-GB" dirty="0"/>
          </a:p>
        </p:txBody>
      </p:sp>
      <p:pic>
        <p:nvPicPr>
          <p:cNvPr id="11" name="Content Placeholder 3" descr="LW_logo_foundation_rgb.jpg"/>
          <p:cNvPicPr>
            <a:picLocks/>
          </p:cNvPicPr>
          <p:nvPr/>
        </p:nvPicPr>
        <p:blipFill>
          <a:blip r:embed="rId3"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230946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948" y="280693"/>
            <a:ext cx="3978184" cy="1325563"/>
          </a:xfrm>
        </p:spPr>
        <p:txBody>
          <a:bodyPr>
            <a:normAutofit/>
          </a:bodyPr>
          <a:lstStyle/>
          <a:p>
            <a:r>
              <a:rPr lang="en-GB" sz="3600" b="1" dirty="0"/>
              <a:t>Living Wage Week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040" y="1600200"/>
            <a:ext cx="3009138" cy="20064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182" y="1593491"/>
            <a:ext cx="1975618" cy="351220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499" y="1614757"/>
            <a:ext cx="2142389" cy="255422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51" t="4376" r="2708" b="5951"/>
          <a:stretch/>
        </p:blipFill>
        <p:spPr>
          <a:xfrm>
            <a:off x="457200" y="3400884"/>
            <a:ext cx="2238919" cy="151191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4997" y="1600200"/>
            <a:ext cx="2512006" cy="182627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7762" y="3132834"/>
            <a:ext cx="4023739" cy="2682492"/>
          </a:xfrm>
          <a:prstGeom prst="rect">
            <a:avLst/>
          </a:prstGeom>
        </p:spPr>
      </p:pic>
      <p:pic>
        <p:nvPicPr>
          <p:cNvPr id="13" name="Content Placeholder 12"/>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457200" y="4878610"/>
            <a:ext cx="2509573" cy="183711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7223" y="5547173"/>
            <a:ext cx="1546817" cy="116855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1635" y="5105701"/>
            <a:ext cx="2864499" cy="1610022"/>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3201" y="5655764"/>
            <a:ext cx="1589938" cy="1059959"/>
          </a:xfrm>
          <a:prstGeom prst="rect">
            <a:avLst/>
          </a:prstGeom>
        </p:spPr>
      </p:pic>
      <p:pic>
        <p:nvPicPr>
          <p:cNvPr id="16" name="Content Placeholder 3" descr="LW_logo_foundation_rgb.jpg"/>
          <p:cNvPicPr>
            <a:picLocks/>
          </p:cNvPicPr>
          <p:nvPr/>
        </p:nvPicPr>
        <p:blipFill>
          <a:blip r:embed="rId13"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295121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Business benefits</a:t>
            </a:r>
            <a:endParaRPr lang="en-US" sz="3600" b="1" dirty="0"/>
          </a:p>
        </p:txBody>
      </p:sp>
      <p:sp>
        <p:nvSpPr>
          <p:cNvPr id="3" name="Content Placeholder 2"/>
          <p:cNvSpPr>
            <a:spLocks noGrp="1"/>
          </p:cNvSpPr>
          <p:nvPr>
            <p:ph idx="1"/>
          </p:nvPr>
        </p:nvSpPr>
        <p:spPr>
          <a:xfrm>
            <a:off x="1043995" y="1447651"/>
            <a:ext cx="7056009" cy="4525963"/>
          </a:xfrm>
        </p:spPr>
        <p:txBody>
          <a:bodyPr>
            <a:normAutofit/>
          </a:bodyPr>
          <a:lstStyle/>
          <a:p>
            <a:pPr>
              <a:buClr>
                <a:schemeClr val="accent6">
                  <a:lumMod val="75000"/>
                </a:schemeClr>
              </a:buClr>
            </a:pPr>
            <a:r>
              <a:rPr lang="en-GB" sz="2200" b="1" dirty="0">
                <a:solidFill>
                  <a:srgbClr val="00B0F0"/>
                </a:solidFill>
              </a:rPr>
              <a:t>93% </a:t>
            </a:r>
            <a:r>
              <a:rPr lang="en-GB" sz="2200" dirty="0"/>
              <a:t>of employers reported they had gained as an organisation after becoming a real Living Wage employer</a:t>
            </a:r>
          </a:p>
          <a:p>
            <a:pPr>
              <a:buClr>
                <a:schemeClr val="accent6">
                  <a:lumMod val="75000"/>
                </a:schemeClr>
              </a:buClr>
            </a:pPr>
            <a:r>
              <a:rPr lang="en-GB" sz="2200" b="1" dirty="0">
                <a:solidFill>
                  <a:srgbClr val="00B0F0"/>
                </a:solidFill>
              </a:rPr>
              <a:t>76%</a:t>
            </a:r>
            <a:r>
              <a:rPr lang="en-GB" sz="2200" dirty="0"/>
              <a:t> of large Living Wage employers reported improved retention</a:t>
            </a:r>
          </a:p>
          <a:p>
            <a:pPr>
              <a:buClr>
                <a:schemeClr val="accent6">
                  <a:lumMod val="75000"/>
                </a:schemeClr>
              </a:buClr>
            </a:pPr>
            <a:r>
              <a:rPr lang="en-GB" sz="2200" b="1" dirty="0">
                <a:solidFill>
                  <a:srgbClr val="00B0F0"/>
                </a:solidFill>
              </a:rPr>
              <a:t>64% </a:t>
            </a:r>
            <a:r>
              <a:rPr lang="en-GB" sz="2200" dirty="0"/>
              <a:t>of accredited organisations felt that accreditation differentiated them from others in the same industry </a:t>
            </a:r>
          </a:p>
          <a:p>
            <a:pPr>
              <a:buClr>
                <a:schemeClr val="accent6">
                  <a:lumMod val="75000"/>
                </a:schemeClr>
              </a:buClr>
            </a:pPr>
            <a:r>
              <a:rPr lang="en-GB" sz="2200" b="1" dirty="0">
                <a:solidFill>
                  <a:srgbClr val="00B0F0"/>
                </a:solidFill>
              </a:rPr>
              <a:t>80% </a:t>
            </a:r>
            <a:r>
              <a:rPr lang="en-GB" sz="2200" dirty="0"/>
              <a:t>of employers felt that the Living Wage had increased consumer awareness of their commitment to be an ethical employer</a:t>
            </a:r>
          </a:p>
          <a:p>
            <a:pPr>
              <a:buClr>
                <a:schemeClr val="accent6">
                  <a:lumMod val="75000"/>
                </a:schemeClr>
              </a:buClr>
            </a:pPr>
            <a:r>
              <a:rPr lang="en-GB" sz="2200" b="1" dirty="0">
                <a:solidFill>
                  <a:srgbClr val="00B0F0"/>
                </a:solidFill>
              </a:rPr>
              <a:t>7 out of 10 </a:t>
            </a:r>
            <a:r>
              <a:rPr lang="en-GB" sz="2200" dirty="0"/>
              <a:t>of consumers said they would consciously shop in favour of a Living Wage accredited retail chain</a:t>
            </a:r>
          </a:p>
          <a:p>
            <a:endParaRPr lang="en-GB" sz="2800" dirty="0"/>
          </a:p>
          <a:p>
            <a:endParaRPr lang="en-GB" sz="2000" dirty="0"/>
          </a:p>
          <a:p>
            <a:pPr marL="0" indent="0">
              <a:buNone/>
            </a:pPr>
            <a:endParaRPr lang="en-US" sz="2400" dirty="0"/>
          </a:p>
        </p:txBody>
      </p:sp>
      <p:pic>
        <p:nvPicPr>
          <p:cNvPr id="4" name="Content Placeholder 3" descr="LW_logo_foundation_rgb.jpg"/>
          <p:cNvPicPr>
            <a:picLocks/>
          </p:cNvPicPr>
          <p:nvPr/>
        </p:nvPicPr>
        <p:blipFill>
          <a:blip r:embed="rId3"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234786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490717" y="2079947"/>
            <a:ext cx="2933230" cy="2933230"/>
          </a:xfrm>
          <a:prstGeom prst="rect">
            <a:avLst/>
          </a:prstGeom>
        </p:spPr>
      </p:pic>
      <p:sp>
        <p:nvSpPr>
          <p:cNvPr id="2" name="Title 1"/>
          <p:cNvSpPr>
            <a:spLocks noGrp="1"/>
          </p:cNvSpPr>
          <p:nvPr>
            <p:ph type="title"/>
          </p:nvPr>
        </p:nvSpPr>
        <p:spPr/>
        <p:txBody>
          <a:bodyPr>
            <a:normAutofit/>
          </a:bodyPr>
          <a:lstStyle/>
          <a:p>
            <a:r>
              <a:rPr lang="en-GB" sz="2800" b="1" dirty="0"/>
              <a:t>Living Wage and Local Authorities</a:t>
            </a:r>
            <a:endParaRPr lang="en-US" sz="2800" b="1" dirty="0"/>
          </a:p>
        </p:txBody>
      </p:sp>
      <p:pic>
        <p:nvPicPr>
          <p:cNvPr id="4" name="Content Placeholder 3" descr="LW_logo_foundation_rgb.jpg"/>
          <p:cNvPicPr>
            <a:picLocks/>
          </p:cNvPicPr>
          <p:nvPr/>
        </p:nvPicPr>
        <p:blipFill>
          <a:blip r:embed="rId4" cstate="print"/>
          <a:stretch>
            <a:fillRect/>
          </a:stretch>
        </p:blipFill>
        <p:spPr>
          <a:xfrm>
            <a:off x="7308304" y="260649"/>
            <a:ext cx="1294193" cy="1008111"/>
          </a:xfrm>
          <a:prstGeom prst="rect">
            <a:avLst/>
          </a:prstGeom>
        </p:spPr>
      </p:pic>
      <p:sp>
        <p:nvSpPr>
          <p:cNvPr id="5" name="Content Placeholder 4"/>
          <p:cNvSpPr>
            <a:spLocks noGrp="1"/>
          </p:cNvSpPr>
          <p:nvPr>
            <p:ph idx="1"/>
          </p:nvPr>
        </p:nvSpPr>
        <p:spPr/>
        <p:txBody>
          <a:bodyPr>
            <a:normAutofit/>
          </a:bodyPr>
          <a:lstStyle/>
          <a:p>
            <a:pPr marL="0" indent="0">
              <a:buNone/>
            </a:pPr>
            <a:r>
              <a:rPr lang="en-GB" sz="2000" dirty="0"/>
              <a:t>We work with a range of Councils to promote the Living Wage across towns and cities, through:</a:t>
            </a:r>
          </a:p>
          <a:p>
            <a:r>
              <a:rPr lang="en-GB" sz="2000" dirty="0"/>
              <a:t>Targeted outreach</a:t>
            </a:r>
          </a:p>
          <a:p>
            <a:r>
              <a:rPr lang="en-GB" sz="2000" dirty="0"/>
              <a:t>Business engagement / networking events</a:t>
            </a:r>
          </a:p>
          <a:p>
            <a:r>
              <a:rPr lang="en-GB" sz="2000" dirty="0"/>
              <a:t>Business Rates schemes</a:t>
            </a:r>
          </a:p>
          <a:p>
            <a:r>
              <a:rPr lang="en-GB" sz="2000" dirty="0"/>
              <a:t>Living Wage Friendly Funder scheme</a:t>
            </a:r>
          </a:p>
          <a:p>
            <a:r>
              <a:rPr lang="en-GB" sz="2000" dirty="0"/>
              <a:t>Celebrating Living Wage Week</a:t>
            </a:r>
          </a:p>
          <a:p>
            <a:r>
              <a:rPr lang="en-GB" sz="2000" dirty="0"/>
              <a:t>Announcing new employers going LW</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4509120"/>
            <a:ext cx="3312368" cy="2206704"/>
          </a:xfrm>
          <a:prstGeom prst="rect">
            <a:avLst/>
          </a:prstGeom>
        </p:spPr>
      </p:pic>
    </p:spTree>
    <p:extLst>
      <p:ext uri="{BB962C8B-B14F-4D97-AF65-F5344CB8AC3E}">
        <p14:creationId xmlns:p14="http://schemas.microsoft.com/office/powerpoint/2010/main" val="163625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9507" y="260648"/>
            <a:ext cx="5498229" cy="6678751"/>
          </a:xfrm>
          <a:prstGeom prst="rect">
            <a:avLst/>
          </a:prstGeom>
        </p:spPr>
        <p:txBody>
          <a:bodyPr wrap="square">
            <a:spAutoFit/>
          </a:bodyPr>
          <a:lstStyle/>
          <a:p>
            <a:endParaRPr lang="en-GB" sz="3600" b="1" dirty="0"/>
          </a:p>
          <a:p>
            <a:pPr algn="ctr"/>
            <a:r>
              <a:rPr lang="en-GB" sz="3600" b="1" dirty="0">
                <a:latin typeface="+mj-lt"/>
              </a:rPr>
              <a:t>Thank you</a:t>
            </a:r>
          </a:p>
          <a:p>
            <a:endParaRPr lang="en-GB" sz="2400" b="1" dirty="0"/>
          </a:p>
          <a:p>
            <a:endParaRPr lang="en-GB" sz="2400" b="1" dirty="0"/>
          </a:p>
          <a:p>
            <a:endParaRPr lang="en-GB" sz="2400" b="1" dirty="0"/>
          </a:p>
          <a:p>
            <a:pPr lvl="0" defTabSz="457200"/>
            <a:r>
              <a:rPr lang="en-GB" sz="2400" dirty="0">
                <a:solidFill>
                  <a:prstClr val="black"/>
                </a:solidFill>
              </a:rPr>
              <a:t>Please contact:</a:t>
            </a:r>
            <a:br>
              <a:rPr lang="en-GB" sz="2400" dirty="0">
                <a:solidFill>
                  <a:prstClr val="black"/>
                </a:solidFill>
              </a:rPr>
            </a:br>
            <a:endParaRPr lang="en-GB" sz="2400" dirty="0">
              <a:solidFill>
                <a:prstClr val="black"/>
              </a:solidFill>
            </a:endParaRPr>
          </a:p>
          <a:p>
            <a:pPr lvl="0" defTabSz="457200"/>
            <a:r>
              <a:rPr lang="en-GB" sz="2000" dirty="0">
                <a:solidFill>
                  <a:prstClr val="black"/>
                </a:solidFill>
              </a:rPr>
              <a:t>Emma Kosmin</a:t>
            </a:r>
          </a:p>
          <a:p>
            <a:pPr lvl="0" defTabSz="457200"/>
            <a:r>
              <a:rPr lang="en-GB" sz="2000" dirty="0">
                <a:solidFill>
                  <a:prstClr val="black"/>
                </a:solidFill>
              </a:rPr>
              <a:t>Programme Manager</a:t>
            </a:r>
            <a:br>
              <a:rPr lang="en-GB" sz="2000" dirty="0">
                <a:solidFill>
                  <a:prstClr val="black"/>
                </a:solidFill>
              </a:rPr>
            </a:br>
            <a:r>
              <a:rPr lang="en-GB" sz="2000" dirty="0">
                <a:solidFill>
                  <a:prstClr val="black"/>
                </a:solidFill>
              </a:rPr>
              <a:t>Living Wage Foundation</a:t>
            </a:r>
            <a:br>
              <a:rPr lang="en-GB" sz="2000" dirty="0">
                <a:solidFill>
                  <a:prstClr val="black"/>
                </a:solidFill>
              </a:rPr>
            </a:br>
            <a:br>
              <a:rPr lang="en-GB" sz="2000" dirty="0">
                <a:solidFill>
                  <a:prstClr val="black"/>
                </a:solidFill>
              </a:rPr>
            </a:br>
            <a:r>
              <a:rPr lang="en-GB" sz="2000" dirty="0">
                <a:solidFill>
                  <a:prstClr val="black"/>
                </a:solidFill>
              </a:rPr>
              <a:t>020 7043 9882</a:t>
            </a:r>
            <a:br>
              <a:rPr lang="en-GB" sz="2000" dirty="0">
                <a:solidFill>
                  <a:prstClr val="black"/>
                </a:solidFill>
              </a:rPr>
            </a:br>
            <a:r>
              <a:rPr lang="en-GB" sz="2000" dirty="0">
                <a:solidFill>
                  <a:prstClr val="black"/>
                </a:solidFill>
                <a:hlinkClick r:id="rId2"/>
              </a:rPr>
              <a:t>emma.kosmin@livingwage.org.uk</a:t>
            </a:r>
            <a:r>
              <a:rPr lang="en-GB" sz="2000" dirty="0">
                <a:solidFill>
                  <a:prstClr val="black"/>
                </a:solidFill>
              </a:rPr>
              <a:t> </a:t>
            </a:r>
          </a:p>
          <a:p>
            <a:pPr lvl="0" defTabSz="457200"/>
            <a:r>
              <a:rPr lang="en-GB" sz="2000" dirty="0">
                <a:solidFill>
                  <a:prstClr val="black"/>
                </a:solidFill>
              </a:rPr>
              <a:t> </a:t>
            </a:r>
          </a:p>
          <a:p>
            <a:pPr lvl="0" defTabSz="457200"/>
            <a:r>
              <a:rPr lang="en-GB" sz="2000" dirty="0">
                <a:solidFill>
                  <a:prstClr val="black"/>
                </a:solidFill>
              </a:rPr>
              <a:t>        </a:t>
            </a:r>
          </a:p>
          <a:p>
            <a:pPr lvl="0" defTabSz="457200"/>
            <a:r>
              <a:rPr lang="en-GB" sz="2000" dirty="0">
                <a:solidFill>
                  <a:prstClr val="black"/>
                </a:solidFill>
              </a:rPr>
              <a:t>@</a:t>
            </a:r>
            <a:r>
              <a:rPr lang="en-GB" sz="2000" dirty="0" err="1">
                <a:solidFill>
                  <a:prstClr val="black"/>
                </a:solidFill>
              </a:rPr>
              <a:t>LivingWageUK</a:t>
            </a:r>
            <a:r>
              <a:rPr lang="en-GB" sz="2000" dirty="0"/>
              <a:t> </a:t>
            </a:r>
          </a:p>
          <a:p>
            <a:r>
              <a:rPr lang="en-GB" sz="2000" dirty="0"/>
              <a:t>    </a:t>
            </a:r>
            <a:br>
              <a:rPr lang="en-GB" sz="2000" dirty="0"/>
            </a:br>
            <a:br>
              <a:rPr lang="en-GB" dirty="0"/>
            </a:br>
            <a:endParaRPr lang="en-GB" dirty="0"/>
          </a:p>
        </p:txBody>
      </p:sp>
      <p:pic>
        <p:nvPicPr>
          <p:cNvPr id="4" name="Picture 3"/>
          <p:cNvPicPr>
            <a:picLocks noChangeAspect="1"/>
          </p:cNvPicPr>
          <p:nvPr/>
        </p:nvPicPr>
        <p:blipFill>
          <a:blip r:embed="rId3"/>
          <a:stretch>
            <a:fillRect/>
          </a:stretch>
        </p:blipFill>
        <p:spPr>
          <a:xfrm>
            <a:off x="1269507" y="5094062"/>
            <a:ext cx="548240" cy="548240"/>
          </a:xfrm>
          <a:prstGeom prst="rect">
            <a:avLst/>
          </a:prstGeom>
        </p:spPr>
      </p:pic>
      <p:pic>
        <p:nvPicPr>
          <p:cNvPr id="5" name="Content Placeholder 3" descr="LW_logo_foundation_rgb.jpg"/>
          <p:cNvPicPr>
            <a:picLocks noChangeAspect="1"/>
          </p:cNvPicPr>
          <p:nvPr/>
        </p:nvPicPr>
        <p:blipFill>
          <a:blip r:embed="rId4" cstate="print"/>
          <a:stretch>
            <a:fillRect/>
          </a:stretch>
        </p:blipFill>
        <p:spPr>
          <a:xfrm>
            <a:off x="6116716" y="307626"/>
            <a:ext cx="2552848" cy="1988540"/>
          </a:xfrm>
          <a:prstGeom prst="rect">
            <a:avLst/>
          </a:prstGeom>
        </p:spPr>
      </p:pic>
    </p:spTree>
    <p:extLst>
      <p:ext uri="{BB962C8B-B14F-4D97-AF65-F5344CB8AC3E}">
        <p14:creationId xmlns:p14="http://schemas.microsoft.com/office/powerpoint/2010/main" val="183891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Living Wage Foundation</a:t>
            </a:r>
            <a:endParaRPr lang="en-US" sz="3600" b="1" dirty="0"/>
          </a:p>
        </p:txBody>
      </p:sp>
      <p:sp>
        <p:nvSpPr>
          <p:cNvPr id="3" name="Content Placeholder 2"/>
          <p:cNvSpPr>
            <a:spLocks noGrp="1"/>
          </p:cNvSpPr>
          <p:nvPr>
            <p:ph idx="1"/>
          </p:nvPr>
        </p:nvSpPr>
        <p:spPr>
          <a:xfrm>
            <a:off x="612629" y="1690689"/>
            <a:ext cx="7989868" cy="4525963"/>
          </a:xfrm>
        </p:spPr>
        <p:txBody>
          <a:bodyPr>
            <a:normAutofit lnSpcReduction="10000"/>
          </a:bodyPr>
          <a:lstStyle/>
          <a:p>
            <a:pPr marL="0">
              <a:buNone/>
            </a:pPr>
            <a:r>
              <a:rPr lang="en-GB" sz="2400" dirty="0"/>
              <a:t>The Living Wage Foundation recognises and celebrates the leadership shown by Living Wage Employers across the UK. </a:t>
            </a:r>
          </a:p>
          <a:p>
            <a:pPr marL="0">
              <a:buNone/>
            </a:pPr>
            <a:endParaRPr lang="en-US" sz="2400" dirty="0"/>
          </a:p>
          <a:p>
            <a:pPr>
              <a:buClr>
                <a:schemeClr val="accent6"/>
              </a:buClr>
            </a:pPr>
            <a:r>
              <a:rPr lang="en-US" sz="2400" b="1" dirty="0">
                <a:solidFill>
                  <a:srgbClr val="FFC000"/>
                </a:solidFill>
              </a:rPr>
              <a:t>Accreditation</a:t>
            </a:r>
            <a:r>
              <a:rPr lang="en-US" sz="2400" b="1" dirty="0">
                <a:solidFill>
                  <a:srgbClr val="00B0F0"/>
                </a:solidFill>
              </a:rPr>
              <a:t> </a:t>
            </a:r>
            <a:r>
              <a:rPr lang="en-US" sz="2400" dirty="0"/>
              <a:t>- Recognition through the Living Wage employer mark. Also run a </a:t>
            </a:r>
            <a:r>
              <a:rPr lang="en-GB" sz="2400" dirty="0"/>
              <a:t>Service Provider Recognition Scheme for those providing staff in lowest pay sectors.</a:t>
            </a:r>
          </a:p>
          <a:p>
            <a:pPr marL="0" indent="0">
              <a:buClr>
                <a:schemeClr val="accent6"/>
              </a:buClr>
              <a:buNone/>
            </a:pPr>
            <a:r>
              <a:rPr lang="en-US" sz="2400" dirty="0"/>
              <a:t>	</a:t>
            </a:r>
          </a:p>
          <a:p>
            <a:pPr>
              <a:buClr>
                <a:schemeClr val="accent6"/>
              </a:buClr>
            </a:pPr>
            <a:r>
              <a:rPr lang="en-US" sz="2400" b="1" dirty="0">
                <a:solidFill>
                  <a:srgbClr val="00B0F0"/>
                </a:solidFill>
              </a:rPr>
              <a:t>Intelligence</a:t>
            </a:r>
            <a:r>
              <a:rPr lang="en-US" sz="2400" b="1" dirty="0"/>
              <a:t> </a:t>
            </a:r>
            <a:r>
              <a:rPr lang="en-US" sz="2400" dirty="0"/>
              <a:t>– Advice and support on how to implement the Living Wage.</a:t>
            </a:r>
          </a:p>
          <a:p>
            <a:pPr marL="0" indent="0">
              <a:buNone/>
            </a:pPr>
            <a:endParaRPr lang="en-US" sz="2400" b="1" dirty="0"/>
          </a:p>
          <a:p>
            <a:pPr>
              <a:buClr>
                <a:schemeClr val="accent6"/>
              </a:buClr>
            </a:pPr>
            <a:r>
              <a:rPr lang="en-US" sz="2400" b="1" dirty="0">
                <a:solidFill>
                  <a:schemeClr val="accent6">
                    <a:lumMod val="75000"/>
                  </a:schemeClr>
                </a:solidFill>
              </a:rPr>
              <a:t>Influence</a:t>
            </a:r>
            <a:r>
              <a:rPr lang="en-US" sz="2400" b="1" dirty="0"/>
              <a:t> </a:t>
            </a:r>
            <a:r>
              <a:rPr lang="en-US" sz="2400" dirty="0"/>
              <a:t>– Public forum to support the Living Wage</a:t>
            </a:r>
            <a:r>
              <a:rPr lang="en-GB" sz="2400" dirty="0"/>
              <a:t> including Living Wage Week each November.</a:t>
            </a:r>
            <a:endParaRPr lang="en-US" sz="2400" dirty="0"/>
          </a:p>
          <a:p>
            <a:pPr>
              <a:buClr>
                <a:schemeClr val="accent6"/>
              </a:buClr>
            </a:pPr>
            <a:endParaRPr lang="en-US" sz="2400" dirty="0"/>
          </a:p>
          <a:p>
            <a:pPr marL="0" indent="0" fontAlgn="base">
              <a:buNone/>
            </a:pPr>
            <a:endParaRPr lang="en-GB" sz="2400" i="1" dirty="0"/>
          </a:p>
          <a:p>
            <a:pPr marL="0" indent="0">
              <a:buNone/>
            </a:pPr>
            <a:endParaRPr lang="en-US" sz="2400" dirty="0"/>
          </a:p>
        </p:txBody>
      </p:sp>
      <p:pic>
        <p:nvPicPr>
          <p:cNvPr id="4" name="Content Placeholder 3" descr="LW_logo_foundation_rgb.jpg"/>
          <p:cNvPicPr>
            <a:picLocks/>
          </p:cNvPicPr>
          <p:nvPr/>
        </p:nvPicPr>
        <p:blipFill>
          <a:blip r:embed="rId3"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397334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8147" y="1919899"/>
            <a:ext cx="8147706" cy="4386290"/>
            <a:chOff x="-187185" y="990598"/>
            <a:chExt cx="9480270" cy="4820885"/>
          </a:xfrm>
        </p:grpSpPr>
        <p:pic>
          <p:nvPicPr>
            <p:cNvPr id="5" name="Picture 4" descr="http://www.livingwage.org.uk/sites/default/files/KP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276" y="5030048"/>
              <a:ext cx="17145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livingwage.org.uk/sites/default/files/JRF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35" y="1269168"/>
              <a:ext cx="3619499" cy="333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livingwage.org.uk/sites/default/files/TF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225" y="3657000"/>
              <a:ext cx="17145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livingwage.org.uk/sites/default/files/Linklaters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46" y="3213218"/>
              <a:ext cx="22860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livingwage.org.uk/sites/default/files/Aviv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051" y="1098932"/>
              <a:ext cx="1428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livingwage.org.uk/sites/default/files/IKEA_logo_RGB%20%281%2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3050" y="2391927"/>
              <a:ext cx="18097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livingwage.org.uk/sites/default/files/Oxfam_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240" y="333475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livingwage.org.uk/sites/default/files/GSK_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1432" y="990598"/>
              <a:ext cx="222885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livingwage.org.uk/sites/default/files/BURBERRY_SIMPLE_DISPLAY_BLACK_RGB%255b2%255d%20copy_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92" y="3811001"/>
              <a:ext cx="34194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livingwage.org.uk/sites/default/files/nationwide_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046" y="4954233"/>
              <a:ext cx="21431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livingwage.org.uk/sites/default/files/RF.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185" y="2210803"/>
              <a:ext cx="38100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livingwage.org.uk/sites/default/files/Nestle-Logo.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4194" y="4697058"/>
              <a:ext cx="11144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livingwage.org.uk/sites/default/files/QueenMary_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2335" y="2537080"/>
              <a:ext cx="2190750" cy="70485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1"/>
          <p:cNvSpPr>
            <a:spLocks noGrp="1"/>
          </p:cNvSpPr>
          <p:nvPr>
            <p:ph type="title"/>
          </p:nvPr>
        </p:nvSpPr>
        <p:spPr>
          <a:xfrm>
            <a:off x="628650" y="365126"/>
            <a:ext cx="5492789" cy="1325563"/>
          </a:xfrm>
        </p:spPr>
        <p:txBody>
          <a:bodyPr>
            <a:normAutofit/>
          </a:bodyPr>
          <a:lstStyle/>
          <a:p>
            <a:r>
              <a:rPr lang="en-GB" sz="3600" b="1"/>
              <a:t>Our Principal </a:t>
            </a:r>
            <a:r>
              <a:rPr lang="en-GB" sz="3600" b="1" dirty="0"/>
              <a:t>Partners</a:t>
            </a:r>
            <a:endParaRPr lang="en-US" sz="3600" b="1" dirty="0"/>
          </a:p>
        </p:txBody>
      </p:sp>
      <p:pic>
        <p:nvPicPr>
          <p:cNvPr id="20" name="Content Placeholder 3" descr="LW_logo_foundation_rgb.jpg"/>
          <p:cNvPicPr>
            <a:picLocks/>
          </p:cNvPicPr>
          <p:nvPr/>
        </p:nvPicPr>
        <p:blipFill>
          <a:blip r:embed="rId15" cstate="print"/>
          <a:stretch>
            <a:fillRect/>
          </a:stretch>
        </p:blipFill>
        <p:spPr>
          <a:xfrm>
            <a:off x="7309885" y="272571"/>
            <a:ext cx="1294193" cy="1008111"/>
          </a:xfrm>
          <a:prstGeom prst="rect">
            <a:avLst/>
          </a:prstGeom>
        </p:spPr>
      </p:pic>
    </p:spTree>
    <p:extLst>
      <p:ext uri="{BB962C8B-B14F-4D97-AF65-F5344CB8AC3E}">
        <p14:creationId xmlns:p14="http://schemas.microsoft.com/office/powerpoint/2010/main" val="174032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What is the Living Wage?</a:t>
            </a:r>
            <a:endParaRPr lang="en-US" sz="3600" b="1" dirty="0"/>
          </a:p>
        </p:txBody>
      </p:sp>
      <p:sp>
        <p:nvSpPr>
          <p:cNvPr id="3" name="Content Placeholder 2"/>
          <p:cNvSpPr>
            <a:spLocks noGrp="1"/>
          </p:cNvSpPr>
          <p:nvPr>
            <p:ph idx="1"/>
          </p:nvPr>
        </p:nvSpPr>
        <p:spPr>
          <a:xfrm>
            <a:off x="955723" y="1417638"/>
            <a:ext cx="7991475" cy="4525963"/>
          </a:xfrm>
        </p:spPr>
        <p:txBody>
          <a:bodyPr>
            <a:normAutofit/>
          </a:bodyPr>
          <a:lstStyle/>
          <a:p>
            <a:pPr marL="360000">
              <a:spcBef>
                <a:spcPts val="1200"/>
              </a:spcBef>
              <a:buClr>
                <a:schemeClr val="accent6"/>
              </a:buClr>
              <a:buFont typeface="Arial" panose="020B0604020202020204" pitchFamily="34" charset="0"/>
              <a:buChar char="•"/>
            </a:pPr>
            <a:r>
              <a:rPr lang="en-GB" sz="2200" dirty="0"/>
              <a:t>Hourly rate independently-calculated each year based on what employees and their families need to live</a:t>
            </a:r>
          </a:p>
          <a:p>
            <a:pPr marL="360000">
              <a:spcBef>
                <a:spcPts val="1200"/>
              </a:spcBef>
              <a:buClr>
                <a:schemeClr val="accent6"/>
              </a:buClr>
              <a:buFont typeface="Arial" panose="020B0604020202020204" pitchFamily="34" charset="0"/>
              <a:buChar char="•"/>
            </a:pPr>
            <a:r>
              <a:rPr lang="en-GB" sz="2200" dirty="0"/>
              <a:t>Takes into account a basket of goods and services – based on Minimum Income Standards </a:t>
            </a:r>
          </a:p>
          <a:p>
            <a:pPr marL="17100" indent="0">
              <a:spcBef>
                <a:spcPts val="1200"/>
              </a:spcBef>
              <a:buClr>
                <a:schemeClr val="accent6"/>
              </a:buClr>
              <a:buNone/>
            </a:pPr>
            <a:endParaRPr lang="en-GB" sz="2200" dirty="0"/>
          </a:p>
          <a:p>
            <a:pPr marL="0" indent="0">
              <a:buNone/>
            </a:pPr>
            <a:endParaRPr lang="en-US" sz="2400" dirty="0"/>
          </a:p>
        </p:txBody>
      </p:sp>
      <p:pic>
        <p:nvPicPr>
          <p:cNvPr id="7" name="Picture 6"/>
          <p:cNvPicPr>
            <a:picLocks noChangeAspect="1"/>
          </p:cNvPicPr>
          <p:nvPr/>
        </p:nvPicPr>
        <p:blipFill>
          <a:blip r:embed="rId3"/>
          <a:stretch>
            <a:fillRect/>
          </a:stretch>
        </p:blipFill>
        <p:spPr>
          <a:xfrm>
            <a:off x="975939" y="3140968"/>
            <a:ext cx="5904657" cy="3320562"/>
          </a:xfrm>
          <a:prstGeom prst="rect">
            <a:avLst/>
          </a:prstGeom>
        </p:spPr>
      </p:pic>
      <p:pic>
        <p:nvPicPr>
          <p:cNvPr id="5" name="Content Placeholder 3" descr="LW_logo_foundation_rgb.jpg"/>
          <p:cNvPicPr>
            <a:picLocks/>
          </p:cNvPicPr>
          <p:nvPr/>
        </p:nvPicPr>
        <p:blipFill>
          <a:blip r:embed="rId4"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53076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45" y="404664"/>
            <a:ext cx="8229600" cy="1143000"/>
          </a:xfrm>
        </p:spPr>
        <p:txBody>
          <a:bodyPr>
            <a:normAutofit/>
          </a:bodyPr>
          <a:lstStyle/>
          <a:p>
            <a:r>
              <a:rPr lang="en-GB" sz="3600" b="1" dirty="0"/>
              <a:t>The real Living Wage  </a:t>
            </a:r>
          </a:p>
        </p:txBody>
      </p:sp>
      <p:pic>
        <p:nvPicPr>
          <p:cNvPr id="6" name="Content Placeholder 3" descr="LW_logo_foundation_rgb.jpg"/>
          <p:cNvPicPr>
            <a:picLocks/>
          </p:cNvPicPr>
          <p:nvPr/>
        </p:nvPicPr>
        <p:blipFill>
          <a:blip r:embed="rId3" cstate="print"/>
          <a:stretch>
            <a:fillRect/>
          </a:stretch>
        </p:blipFill>
        <p:spPr>
          <a:xfrm>
            <a:off x="7308304" y="260649"/>
            <a:ext cx="1294193" cy="10081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844824"/>
            <a:ext cx="8602999" cy="3822686"/>
          </a:xfrm>
          <a:prstGeom prst="rect">
            <a:avLst/>
          </a:prstGeom>
        </p:spPr>
      </p:pic>
    </p:spTree>
    <p:extLst>
      <p:ext uri="{BB962C8B-B14F-4D97-AF65-F5344CB8AC3E}">
        <p14:creationId xmlns:p14="http://schemas.microsoft.com/office/powerpoint/2010/main" val="236114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t>What is Living Wage accreditation?</a:t>
            </a:r>
            <a:endParaRPr lang="en-US" sz="3600" b="1" dirty="0"/>
          </a:p>
        </p:txBody>
      </p:sp>
      <p:sp>
        <p:nvSpPr>
          <p:cNvPr id="3" name="Content Placeholder 2"/>
          <p:cNvSpPr>
            <a:spLocks noGrp="1"/>
          </p:cNvSpPr>
          <p:nvPr>
            <p:ph idx="1"/>
          </p:nvPr>
        </p:nvSpPr>
        <p:spPr>
          <a:xfrm>
            <a:off x="649122" y="1844824"/>
            <a:ext cx="7953375" cy="4706938"/>
          </a:xfrm>
        </p:spPr>
        <p:txBody>
          <a:bodyPr>
            <a:normAutofit/>
          </a:bodyPr>
          <a:lstStyle/>
          <a:p>
            <a:pPr marL="360000">
              <a:spcBef>
                <a:spcPts val="1200"/>
              </a:spcBef>
              <a:buClr>
                <a:schemeClr val="accent6"/>
              </a:buClr>
            </a:pPr>
            <a:r>
              <a:rPr lang="en-GB" sz="2400" dirty="0"/>
              <a:t>   Mark of a responsible employer</a:t>
            </a:r>
          </a:p>
          <a:p>
            <a:pPr marL="360000">
              <a:spcBef>
                <a:spcPts val="1200"/>
              </a:spcBef>
              <a:buClr>
                <a:schemeClr val="accent6"/>
              </a:buClr>
            </a:pPr>
            <a:r>
              <a:rPr lang="en-GB" sz="2400" dirty="0"/>
              <a:t>   Accredited Living Wage employers commit to:</a:t>
            </a:r>
          </a:p>
          <a:p>
            <a:pPr marL="874350" indent="-342900">
              <a:spcBef>
                <a:spcPts val="1200"/>
              </a:spcBef>
              <a:buClr>
                <a:schemeClr val="accent6"/>
              </a:buClr>
              <a:buFont typeface="Wingdings" panose="05000000000000000000" pitchFamily="2" charset="2"/>
              <a:buChar char="ü"/>
            </a:pPr>
            <a:r>
              <a:rPr lang="en-GB" sz="2400" dirty="0"/>
              <a:t>pay all directly employed staff the Living Wage</a:t>
            </a:r>
          </a:p>
          <a:p>
            <a:pPr marL="874350" indent="-342900">
              <a:spcBef>
                <a:spcPts val="1200"/>
              </a:spcBef>
              <a:buClr>
                <a:schemeClr val="accent6"/>
              </a:buClr>
              <a:buFont typeface="Wingdings" panose="05000000000000000000" pitchFamily="2" charset="2"/>
              <a:buChar char="ü"/>
            </a:pPr>
            <a:r>
              <a:rPr lang="en-GB" sz="2400" dirty="0"/>
              <a:t>having a plan in place to roll the Living Wage out across third party contracts as they come up for renewal, usually over 2-3 years</a:t>
            </a:r>
          </a:p>
          <a:p>
            <a:pPr marL="874350" indent="-342900">
              <a:spcBef>
                <a:spcPts val="1200"/>
              </a:spcBef>
              <a:buClr>
                <a:schemeClr val="accent6"/>
              </a:buClr>
              <a:buFont typeface="Wingdings" panose="05000000000000000000" pitchFamily="2" charset="2"/>
              <a:buChar char="ü"/>
            </a:pPr>
            <a:r>
              <a:rPr lang="en-GB" sz="2400" dirty="0"/>
              <a:t>The Living Wage applies to people who deliver services on the premises e.g. catering, cleaning, security </a:t>
            </a:r>
          </a:p>
          <a:p>
            <a:pPr marL="360000" indent="0">
              <a:spcBef>
                <a:spcPts val="1200"/>
              </a:spcBef>
              <a:buClr>
                <a:schemeClr val="accent6"/>
              </a:buClr>
              <a:buNone/>
            </a:pPr>
            <a:endParaRPr lang="en-GB" sz="2400" dirty="0"/>
          </a:p>
          <a:p>
            <a:pPr marL="0" indent="0">
              <a:buNone/>
            </a:pPr>
            <a:endParaRPr lang="en-US" sz="2400" dirty="0"/>
          </a:p>
        </p:txBody>
      </p:sp>
      <p:pic>
        <p:nvPicPr>
          <p:cNvPr id="4" name="Content Placeholder 3" descr="LW_logo_foundation_rgb.jpg"/>
          <p:cNvPicPr>
            <a:picLocks/>
          </p:cNvPicPr>
          <p:nvPr/>
        </p:nvPicPr>
        <p:blipFill>
          <a:blip r:embed="rId3"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128867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86" y="1351932"/>
            <a:ext cx="8629095" cy="4858524"/>
          </a:xfrm>
          <a:prstGeom prst="rect">
            <a:avLst/>
          </a:prstGeom>
        </p:spPr>
      </p:pic>
      <p:sp>
        <p:nvSpPr>
          <p:cNvPr id="7" name="Title 1"/>
          <p:cNvSpPr txBox="1">
            <a:spLocks/>
          </p:cNvSpPr>
          <p:nvPr/>
        </p:nvSpPr>
        <p:spPr>
          <a:xfrm>
            <a:off x="841715" y="524924"/>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t>Our employers</a:t>
            </a:r>
          </a:p>
        </p:txBody>
      </p:sp>
      <p:pic>
        <p:nvPicPr>
          <p:cNvPr id="8" name="Content Placeholder 3" descr="LW_logo_foundation_rgb.jpg"/>
          <p:cNvPicPr>
            <a:picLocks/>
          </p:cNvPicPr>
          <p:nvPr/>
        </p:nvPicPr>
        <p:blipFill>
          <a:blip r:embed="rId4"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186146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Living Wage Growth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59784"/>
            <a:ext cx="5312421" cy="4249937"/>
          </a:xfrm>
          <a:prstGeom prst="rect">
            <a:avLst/>
          </a:prstGeom>
        </p:spPr>
      </p:pic>
      <p:sp>
        <p:nvSpPr>
          <p:cNvPr id="10" name="Rectangle 9"/>
          <p:cNvSpPr/>
          <p:nvPr/>
        </p:nvSpPr>
        <p:spPr>
          <a:xfrm>
            <a:off x="5913603" y="1431627"/>
            <a:ext cx="3230397" cy="5447645"/>
          </a:xfrm>
          <a:prstGeom prst="rect">
            <a:avLst/>
          </a:prstGeom>
        </p:spPr>
        <p:txBody>
          <a:bodyPr wrap="square">
            <a:spAutoFit/>
          </a:bodyPr>
          <a:lstStyle/>
          <a:p>
            <a:pPr marL="360000" indent="-342900">
              <a:spcAft>
                <a:spcPts val="1200"/>
              </a:spcAft>
              <a:buClr>
                <a:schemeClr val="accent6"/>
              </a:buClr>
              <a:buFont typeface="Arial" panose="020B0604020202020204" pitchFamily="34" charset="0"/>
              <a:buChar char="•"/>
            </a:pPr>
            <a:r>
              <a:rPr lang="en-GB" sz="2200" dirty="0"/>
              <a:t>Over </a:t>
            </a:r>
            <a:r>
              <a:rPr lang="en-GB" sz="2200" b="1" dirty="0">
                <a:solidFill>
                  <a:srgbClr val="00B0F0"/>
                </a:solidFill>
              </a:rPr>
              <a:t>3,300</a:t>
            </a:r>
            <a:r>
              <a:rPr lang="en-GB" sz="2200" dirty="0"/>
              <a:t> employers</a:t>
            </a:r>
          </a:p>
          <a:p>
            <a:pPr marL="360000" indent="-342900">
              <a:spcAft>
                <a:spcPts val="1200"/>
              </a:spcAft>
              <a:buClr>
                <a:schemeClr val="accent6"/>
              </a:buClr>
              <a:buFont typeface="Arial" panose="020B0604020202020204" pitchFamily="34" charset="0"/>
              <a:buChar char="•"/>
            </a:pPr>
            <a:r>
              <a:rPr lang="en-GB" sz="2200" dirty="0"/>
              <a:t>Over </a:t>
            </a:r>
            <a:r>
              <a:rPr lang="en-GB" sz="2200" b="1" dirty="0">
                <a:solidFill>
                  <a:srgbClr val="00B0F0"/>
                </a:solidFill>
              </a:rPr>
              <a:t>150,000</a:t>
            </a:r>
            <a:r>
              <a:rPr lang="en-GB" sz="2200" dirty="0"/>
              <a:t> staff uplifted</a:t>
            </a:r>
          </a:p>
          <a:p>
            <a:pPr marL="360000" indent="-342900">
              <a:spcAft>
                <a:spcPts val="1200"/>
              </a:spcAft>
              <a:buClr>
                <a:schemeClr val="accent6"/>
              </a:buClr>
              <a:buFont typeface="Arial" panose="020B0604020202020204" pitchFamily="34" charset="0"/>
              <a:buChar char="•"/>
            </a:pPr>
            <a:r>
              <a:rPr lang="en-GB" sz="2200" b="1" dirty="0">
                <a:solidFill>
                  <a:srgbClr val="00B0F0"/>
                </a:solidFill>
              </a:rPr>
              <a:t>30% </a:t>
            </a:r>
            <a:r>
              <a:rPr lang="en-GB" sz="2200" dirty="0"/>
              <a:t>FTSE 100</a:t>
            </a:r>
          </a:p>
          <a:p>
            <a:pPr marL="360000" indent="-342900">
              <a:spcAft>
                <a:spcPts val="1200"/>
              </a:spcAft>
              <a:buClr>
                <a:schemeClr val="accent6"/>
              </a:buClr>
              <a:buFont typeface="Arial" panose="020B0604020202020204" pitchFamily="34" charset="0"/>
              <a:buChar char="•"/>
            </a:pPr>
            <a:r>
              <a:rPr lang="en-GB" sz="2200" dirty="0"/>
              <a:t>Breakthroughs in low paying sectors: IKEA, Oliver Bonas, Majestic Wine</a:t>
            </a:r>
          </a:p>
          <a:p>
            <a:pPr marL="360000" indent="-342900">
              <a:spcAft>
                <a:spcPts val="1200"/>
              </a:spcAft>
              <a:buClr>
                <a:schemeClr val="accent6"/>
              </a:buClr>
              <a:buFont typeface="Arial" panose="020B0604020202020204" pitchFamily="34" charset="0"/>
              <a:buChar char="•"/>
            </a:pPr>
            <a:r>
              <a:rPr lang="en-GB" sz="2200" dirty="0"/>
              <a:t>Doubled since NLW announced</a:t>
            </a:r>
          </a:p>
          <a:p>
            <a:pPr marL="360000" indent="-342900">
              <a:spcAft>
                <a:spcPts val="1200"/>
              </a:spcAft>
              <a:buClr>
                <a:schemeClr val="accent6"/>
              </a:buClr>
              <a:buFont typeface="Arial" panose="020B0604020202020204" pitchFamily="34" charset="0"/>
              <a:buChar char="•"/>
            </a:pPr>
            <a:r>
              <a:rPr lang="en-GB" sz="2200" b="1" dirty="0">
                <a:solidFill>
                  <a:srgbClr val="00B0F0"/>
                </a:solidFill>
              </a:rPr>
              <a:t>85</a:t>
            </a:r>
            <a:r>
              <a:rPr lang="en-GB" sz="2200" dirty="0"/>
              <a:t> Local Authorities accredited in the UK</a:t>
            </a:r>
          </a:p>
          <a:p>
            <a:pPr marL="285750" indent="-285750">
              <a:buFont typeface="Arial" panose="020B0604020202020204" pitchFamily="34" charset="0"/>
              <a:buChar char="•"/>
            </a:pPr>
            <a:endParaRPr lang="en-GB" sz="2400" dirty="0"/>
          </a:p>
        </p:txBody>
      </p:sp>
      <p:pic>
        <p:nvPicPr>
          <p:cNvPr id="5" name="Content Placeholder 3" descr="LW_logo_foundation_rgb.jpg"/>
          <p:cNvPicPr>
            <a:picLocks/>
          </p:cNvPicPr>
          <p:nvPr/>
        </p:nvPicPr>
        <p:blipFill>
          <a:blip r:embed="rId4"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423760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47" y="202029"/>
            <a:ext cx="7886700" cy="1325563"/>
          </a:xfrm>
        </p:spPr>
        <p:txBody>
          <a:bodyPr>
            <a:normAutofit/>
          </a:bodyPr>
          <a:lstStyle/>
          <a:p>
            <a:r>
              <a:rPr lang="en-GB" sz="3600" b="1" dirty="0"/>
              <a:t>Procurement UK wide</a:t>
            </a:r>
          </a:p>
        </p:txBody>
      </p:sp>
      <p:pic>
        <p:nvPicPr>
          <p:cNvPr id="5" name="Content Placeholder 4"/>
          <p:cNvPicPr>
            <a:picLocks noGrp="1" noChangeAspect="1"/>
          </p:cNvPicPr>
          <p:nvPr>
            <p:ph idx="1"/>
          </p:nvPr>
        </p:nvPicPr>
        <p:blipFill rotWithShape="1">
          <a:blip r:embed="rId3"/>
          <a:srcRect l="16995" t="28638" r="44542" b="26814"/>
          <a:stretch/>
        </p:blipFill>
        <p:spPr>
          <a:xfrm>
            <a:off x="578021" y="3758463"/>
            <a:ext cx="4202181" cy="27363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323" y="1417538"/>
            <a:ext cx="3706751" cy="2471168"/>
          </a:xfrm>
          <a:prstGeom prst="rect">
            <a:avLst/>
          </a:prstGeom>
        </p:spPr>
      </p:pic>
      <p:pic>
        <p:nvPicPr>
          <p:cNvPr id="8" name="Picture 2" descr="ikea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4989" y="4685231"/>
            <a:ext cx="392109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020" y="1407821"/>
            <a:ext cx="4201303" cy="236138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7713" y="3478118"/>
            <a:ext cx="2460256" cy="1640171"/>
          </a:xfrm>
          <a:prstGeom prst="rect">
            <a:avLst/>
          </a:prstGeom>
        </p:spPr>
      </p:pic>
      <p:pic>
        <p:nvPicPr>
          <p:cNvPr id="7" name="Picture 6"/>
          <p:cNvPicPr>
            <a:picLocks noChangeAspect="1"/>
          </p:cNvPicPr>
          <p:nvPr/>
        </p:nvPicPr>
        <p:blipFill rotWithShape="1">
          <a:blip r:embed="rId8"/>
          <a:srcRect l="22837" t="27849" r="42119" b="8134"/>
          <a:stretch/>
        </p:blipFill>
        <p:spPr>
          <a:xfrm>
            <a:off x="4110527" y="3235032"/>
            <a:ext cx="2096664" cy="2154496"/>
          </a:xfrm>
          <a:prstGeom prst="rect">
            <a:avLst/>
          </a:prstGeom>
        </p:spPr>
      </p:pic>
      <p:pic>
        <p:nvPicPr>
          <p:cNvPr id="11" name="Content Placeholder 3" descr="LW_logo_foundation_rgb.jpg"/>
          <p:cNvPicPr>
            <a:picLocks/>
          </p:cNvPicPr>
          <p:nvPr/>
        </p:nvPicPr>
        <p:blipFill>
          <a:blip r:embed="rId9" cstate="print"/>
          <a:stretch>
            <a:fillRect/>
          </a:stretch>
        </p:blipFill>
        <p:spPr>
          <a:xfrm>
            <a:off x="7308304" y="260649"/>
            <a:ext cx="1294193" cy="1008111"/>
          </a:xfrm>
          <a:prstGeom prst="rect">
            <a:avLst/>
          </a:prstGeom>
        </p:spPr>
      </p:pic>
    </p:spTree>
    <p:extLst>
      <p:ext uri="{BB962C8B-B14F-4D97-AF65-F5344CB8AC3E}">
        <p14:creationId xmlns:p14="http://schemas.microsoft.com/office/powerpoint/2010/main" val="139792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43748B4E1421458A4195A300120522" ma:contentTypeVersion="4" ma:contentTypeDescription="Create a new document." ma:contentTypeScope="" ma:versionID="2345a1878142a13beef095b85f82043e">
  <xsd:schema xmlns:xsd="http://www.w3.org/2001/XMLSchema" xmlns:xs="http://www.w3.org/2001/XMLSchema" xmlns:p="http://schemas.microsoft.com/office/2006/metadata/properties" xmlns:ns2="144921a8-12d8-4dca-a77f-ba3a289231b6" xmlns:ns3="1c8a0e2e-b64a-4365-b429-30449a20675d" targetNamespace="http://schemas.microsoft.com/office/2006/metadata/properties" ma:root="true" ma:fieldsID="573bfae04b3c91ead2b0ec5f65de708b" ns2:_="" ns3:_="">
    <xsd:import namespace="144921a8-12d8-4dca-a77f-ba3a289231b6"/>
    <xsd:import namespace="1c8a0e2e-b64a-4365-b429-30449a2067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921a8-12d8-4dca-a77f-ba3a289231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8a0e2e-b64a-4365-b429-30449a20675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CC1A97-A5AA-4573-A89F-75366F31B4FC}">
  <ds:schemaRefs>
    <ds:schemaRef ds:uri="http://schemas.microsoft.com/office/2006/metadata/properties"/>
    <ds:schemaRef ds:uri="http://purl.org/dc/terms/"/>
    <ds:schemaRef ds:uri="1c8a0e2e-b64a-4365-b429-30449a20675d"/>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44921a8-12d8-4dca-a77f-ba3a289231b6"/>
    <ds:schemaRef ds:uri="http://www.w3.org/XML/1998/namespace"/>
    <ds:schemaRef ds:uri="http://purl.org/dc/dcmitype/"/>
  </ds:schemaRefs>
</ds:datastoreItem>
</file>

<file path=customXml/itemProps2.xml><?xml version="1.0" encoding="utf-8"?>
<ds:datastoreItem xmlns:ds="http://schemas.openxmlformats.org/officeDocument/2006/customXml" ds:itemID="{76A60703-9158-461F-AFBC-250A96511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921a8-12d8-4dca-a77f-ba3a289231b6"/>
    <ds:schemaRef ds:uri="1c8a0e2e-b64a-4365-b429-30449a2067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64DEF6-5B66-4E31-8F31-20809BD910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1565</TotalTime>
  <Words>622</Words>
  <Application>Microsoft Office PowerPoint</Application>
  <PresentationFormat>On-screen Show (4:3)</PresentationFormat>
  <Paragraphs>82</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Living Wage Foundation</vt:lpstr>
      <vt:lpstr>Our Principal Partners</vt:lpstr>
      <vt:lpstr>What is the Living Wage?</vt:lpstr>
      <vt:lpstr>The real Living Wage  </vt:lpstr>
      <vt:lpstr>What is Living Wage accreditation?</vt:lpstr>
      <vt:lpstr>PowerPoint Presentation</vt:lpstr>
      <vt:lpstr>Living Wage Growth</vt:lpstr>
      <vt:lpstr>Procurement UK wide</vt:lpstr>
      <vt:lpstr>PowerPoint Presentation</vt:lpstr>
      <vt:lpstr>Living Wage Week</vt:lpstr>
      <vt:lpstr>Business benefits</vt:lpstr>
      <vt:lpstr>Living Wage and Local Authorities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Hulme</dc:creator>
  <cp:lastModifiedBy>Emma Kosmin</cp:lastModifiedBy>
  <cp:revision>123</cp:revision>
  <dcterms:created xsi:type="dcterms:W3CDTF">2014-11-07T14:49:09Z</dcterms:created>
  <dcterms:modified xsi:type="dcterms:W3CDTF">2017-09-27T09:10:50Z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0x010100EF43748B4E1421458A4195A300120522</vt:lpwstr>
  </property>
</Properties>
</file>